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714" r:id="rId2"/>
    <p:sldId id="701" r:id="rId3"/>
    <p:sldId id="385" r:id="rId4"/>
    <p:sldId id="386" r:id="rId5"/>
    <p:sldId id="602" r:id="rId6"/>
    <p:sldId id="717" r:id="rId7"/>
    <p:sldId id="633" r:id="rId8"/>
    <p:sldId id="634" r:id="rId9"/>
    <p:sldId id="418" r:id="rId10"/>
    <p:sldId id="716" r:id="rId11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招商合作电话：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13261504251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24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en-US" altLang="ko-KR" sz="4000" spc="-150" dirty="0">
                <a:effectLst/>
                <a:latin typeface="微软雅黑" panose="020B0503020204020204" charset="-122"/>
                <a:ea typeface="微软雅黑" panose="020B0503020204020204" charset="-122"/>
              </a:rPr>
              <a:t>项目合作</a:t>
            </a:r>
            <a:r>
              <a:rPr lang="en-US" altLang="ko-KR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方案</a:t>
            </a:r>
            <a:endParaRPr lang="en-US" altLang="ko-KR" sz="6000" spc="-15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l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企业特点和合作方案介绍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3.1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企业车队管理现状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766617" y="5822951"/>
            <a:ext cx="59631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为企业车主结算：</a:t>
            </a:r>
            <a:r>
              <a:rPr lang="en-US" altLang="zh-CN" sz="2000" b="1" dirty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30%—</a:t>
            </a:r>
            <a:r>
              <a:rPr lang="en-US" altLang="zh-CN" sz="2000" b="1" dirty="0" smtClean="0">
                <a:solidFill>
                  <a:srgbClr val="FD6C01"/>
                </a:solidFill>
                <a:latin typeface="微软雅黑" panose="020B0503020204020204" charset="-122"/>
                <a:ea typeface="微软雅黑" panose="020B0503020204020204" charset="-122"/>
              </a:rPr>
              <a:t>75%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用加油卡用于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加油结算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028565" y="1887855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2" name="Oval 45"/>
          <p:cNvSpPr/>
          <p:nvPr/>
        </p:nvSpPr>
        <p:spPr>
          <a:xfrm>
            <a:off x="2005965" y="1887538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76743" y="227711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8094980" y="1887538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640"/>
              <a:ext cx="2239" cy="1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中石油</a:t>
              </a:r>
            </a:p>
            <a:p>
              <a:pPr algn="ctr"/>
              <a:r>
                <a:rPr lang="en-US" altLang="zh-CN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石化</a:t>
              </a: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6340475" y="2116455"/>
            <a:ext cx="1822450" cy="292735"/>
            <a:chOff x="9985" y="3603"/>
            <a:chExt cx="2870" cy="461"/>
          </a:xfrm>
        </p:grpSpPr>
        <p:cxnSp>
          <p:nvCxnSpPr>
            <p:cNvPr id="158" name="直接箭头连接符 157"/>
            <p:cNvCxnSpPr/>
            <p:nvPr/>
          </p:nvCxnSpPr>
          <p:spPr>
            <a:xfrm>
              <a:off x="9985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59" name="Rectangle 10"/>
            <p:cNvSpPr>
              <a:spLocks noChangeArrowheads="1"/>
            </p:cNvSpPr>
            <p:nvPr/>
          </p:nvSpPr>
          <p:spPr bwMode="auto">
            <a:xfrm>
              <a:off x="9985" y="3603"/>
              <a:ext cx="2871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预付款，购加油卡</a:t>
              </a:r>
            </a:p>
          </p:txBody>
        </p:sp>
      </p:grpSp>
      <p:grpSp>
        <p:nvGrpSpPr>
          <p:cNvPr id="172" name="组合 171"/>
          <p:cNvGrpSpPr/>
          <p:nvPr/>
        </p:nvGrpSpPr>
        <p:grpSpPr>
          <a:xfrm>
            <a:off x="6321425" y="2600325"/>
            <a:ext cx="1822450" cy="329565"/>
            <a:chOff x="9955" y="4365"/>
            <a:chExt cx="2870" cy="519"/>
          </a:xfrm>
        </p:grpSpPr>
        <p:sp>
          <p:nvSpPr>
            <p:cNvPr id="161" name="Rectangle 10"/>
            <p:cNvSpPr>
              <a:spLocks noChangeArrowheads="1"/>
            </p:cNvSpPr>
            <p:nvPr/>
          </p:nvSpPr>
          <p:spPr bwMode="auto">
            <a:xfrm>
              <a:off x="9955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加油卡消费后开发票</a:t>
              </a:r>
            </a:p>
          </p:txBody>
        </p:sp>
        <p:cxnSp>
          <p:nvCxnSpPr>
            <p:cNvPr id="166" name="直接箭头连接符 165"/>
            <p:cNvCxnSpPr/>
            <p:nvPr/>
          </p:nvCxnSpPr>
          <p:spPr>
            <a:xfrm>
              <a:off x="9955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174" name="组合 173"/>
          <p:cNvGrpSpPr/>
          <p:nvPr/>
        </p:nvGrpSpPr>
        <p:grpSpPr>
          <a:xfrm>
            <a:off x="3307080" y="2116455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交易完后付款</a:t>
              </a: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EA8010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3307080" y="2600325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开发票</a:t>
              </a: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rgbClr val="91BA5B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202" name="组合 201"/>
          <p:cNvGrpSpPr/>
          <p:nvPr/>
        </p:nvGrpSpPr>
        <p:grpSpPr>
          <a:xfrm>
            <a:off x="3136265" y="3292475"/>
            <a:ext cx="5549900" cy="1669415"/>
            <a:chOff x="4939" y="5455"/>
            <a:chExt cx="8740" cy="2629"/>
          </a:xfrm>
        </p:grpSpPr>
        <p:sp>
          <p:nvSpPr>
            <p:cNvPr id="31" name="加号"/>
            <p:cNvSpPr/>
            <p:nvPr/>
          </p:nvSpPr>
          <p:spPr>
            <a:xfrm>
              <a:off x="4968" y="5455"/>
              <a:ext cx="8208" cy="576"/>
            </a:xfrm>
            <a:prstGeom prst="mathPlus">
              <a:avLst>
                <a:gd name="adj1" fmla="val 9220"/>
              </a:avLst>
            </a:prstGeom>
            <a:solidFill>
              <a:srgbClr val="415463"/>
            </a:solidFill>
            <a:ln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294" tIns="45645" rIns="91294" bIns="45645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249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4939" y="5703"/>
              <a:ext cx="8740" cy="2381"/>
              <a:chOff x="4939" y="5703"/>
              <a:chExt cx="8740" cy="2381"/>
            </a:xfrm>
          </p:grpSpPr>
          <p:grpSp>
            <p:nvGrpSpPr>
              <p:cNvPr id="200" name="组合 199"/>
              <p:cNvGrpSpPr/>
              <p:nvPr/>
            </p:nvGrpSpPr>
            <p:grpSpPr>
              <a:xfrm>
                <a:off x="6042" y="5703"/>
                <a:ext cx="6060" cy="1349"/>
                <a:chOff x="6042" y="5689"/>
                <a:chExt cx="6060" cy="1006"/>
              </a:xfrm>
            </p:grpSpPr>
            <p:cxnSp>
              <p:nvCxnSpPr>
                <p:cNvPr id="198" name="直接连接符 197"/>
                <p:cNvCxnSpPr/>
                <p:nvPr/>
              </p:nvCxnSpPr>
              <p:spPr>
                <a:xfrm>
                  <a:off x="604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12102" y="5689"/>
                  <a:ext cx="0" cy="1007"/>
                </a:xfrm>
                <a:prstGeom prst="line">
                  <a:avLst/>
                </a:prstGeom>
                <a:solidFill>
                  <a:schemeClr val="accent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cxnSp>
            <p:nvCxnSpPr>
              <p:cNvPr id="32" name="直接连接符 31"/>
              <p:cNvCxnSpPr/>
              <p:nvPr/>
            </p:nvCxnSpPr>
            <p:spPr>
              <a:xfrm>
                <a:off x="604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5" name="组合 184"/>
              <p:cNvGrpSpPr/>
              <p:nvPr/>
            </p:nvGrpSpPr>
            <p:grpSpPr>
              <a:xfrm>
                <a:off x="4939" y="7419"/>
                <a:ext cx="8740" cy="665"/>
                <a:chOff x="1880" y="7790"/>
                <a:chExt cx="8740" cy="665"/>
              </a:xfrm>
            </p:grpSpPr>
            <p:sp>
              <p:nvSpPr>
                <p:cNvPr id="183" name="Oval 45"/>
                <p:cNvSpPr/>
                <p:nvPr/>
              </p:nvSpPr>
              <p:spPr>
                <a:xfrm>
                  <a:off x="2302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1880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5" name="Oval 45"/>
                <p:cNvSpPr/>
                <p:nvPr/>
              </p:nvSpPr>
              <p:spPr>
                <a:xfrm>
                  <a:off x="531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06" name="文本框 205"/>
                <p:cNvSpPr txBox="1"/>
                <p:nvPr/>
              </p:nvSpPr>
              <p:spPr>
                <a:xfrm>
                  <a:off x="8381" y="7850"/>
                  <a:ext cx="2239" cy="5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grpFill/>
                    </a14:hiddenFill>
                  </a:ext>
                </a:ex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4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企业车主</a:t>
                  </a:r>
                </a:p>
              </p:txBody>
            </p:sp>
            <p:sp>
              <p:nvSpPr>
                <p:cNvPr id="207" name="Oval 45"/>
                <p:cNvSpPr/>
                <p:nvPr/>
              </p:nvSpPr>
              <p:spPr>
                <a:xfrm>
                  <a:off x="8345" y="7790"/>
                  <a:ext cx="1396" cy="665"/>
                </a:xfrm>
                <a:prstGeom prst="round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7" name="直接连接符 186"/>
              <p:cNvCxnSpPr/>
              <p:nvPr/>
            </p:nvCxnSpPr>
            <p:spPr>
              <a:xfrm>
                <a:off x="12103" y="5713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0" name="文本框 189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191" name="Rectangle 10"/>
              <p:cNvSpPr>
                <a:spLocks noChangeArrowheads="1"/>
              </p:cNvSpPr>
              <p:nvPr/>
            </p:nvSpPr>
            <p:spPr bwMode="auto">
              <a:xfrm>
                <a:off x="8063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现金支付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加油卡支付</a:t>
                </a:r>
              </a:p>
            </p:txBody>
          </p:sp>
          <p:sp>
            <p:nvSpPr>
              <p:cNvPr id="192" name="Rectangle 10"/>
              <p:cNvSpPr>
                <a:spLocks noChangeArrowheads="1"/>
              </p:cNvSpPr>
              <p:nvPr/>
            </p:nvSpPr>
            <p:spPr bwMode="auto">
              <a:xfrm>
                <a:off x="9502" y="6031"/>
                <a:ext cx="596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lIns="0" tIns="0" rIns="0" bIns="0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收货回单</a:t>
                </a: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加油卡回收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8940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9221" y="6031"/>
                <a:ext cx="0" cy="1007"/>
              </a:xfrm>
              <a:prstGeom prst="line">
                <a:avLst/>
              </a:prstGeom>
              <a:solidFill>
                <a:schemeClr val="accent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7" name="文本框 196"/>
              <p:cNvSpPr txBox="1"/>
              <p:nvPr/>
            </p:nvSpPr>
            <p:spPr>
              <a:xfrm>
                <a:off x="795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  <p:sp>
            <p:nvSpPr>
              <p:cNvPr id="208" name="文本框 207"/>
              <p:cNvSpPr txBox="1"/>
              <p:nvPr/>
            </p:nvSpPr>
            <p:spPr>
              <a:xfrm>
                <a:off x="10983" y="7500"/>
                <a:ext cx="2239" cy="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企业车主</a:t>
                </a: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3.2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企业用油管理痛点及西航石化优势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2445193" y="1985526"/>
            <a:ext cx="619125" cy="1477010"/>
            <a:chOff x="5240534" y="1758785"/>
            <a:chExt cx="619125" cy="1477010"/>
          </a:xfrm>
        </p:grpSpPr>
        <p:sp>
          <p:nvSpPr>
            <p:cNvPr id="107" name="圆角矩形 106"/>
            <p:cNvSpPr/>
            <p:nvPr/>
          </p:nvSpPr>
          <p:spPr>
            <a:xfrm rot="5400000">
              <a:off x="4811591" y="2187727"/>
              <a:ext cx="1477010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5315704" y="1842867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128770" y="4536537"/>
            <a:ext cx="619125" cy="1640205"/>
            <a:chOff x="5971736" y="4338371"/>
            <a:chExt cx="619125" cy="1640205"/>
          </a:xfrm>
        </p:grpSpPr>
        <p:sp>
          <p:nvSpPr>
            <p:cNvPr id="110" name="圆角矩形 109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047224" y="5444194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00930" y="3081559"/>
            <a:ext cx="1562735" cy="619125"/>
            <a:chOff x="6448621" y="3179303"/>
            <a:chExt cx="1562735" cy="619125"/>
          </a:xfrm>
        </p:grpSpPr>
        <p:sp>
          <p:nvSpPr>
            <p:cNvPr id="113" name="圆角矩形 112"/>
            <p:cNvSpPr/>
            <p:nvPr/>
          </p:nvSpPr>
          <p:spPr>
            <a:xfrm>
              <a:off x="6448621" y="3179303"/>
              <a:ext cx="156273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endParaRPr lang="zh-CN" altLang="en-US" sz="20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7468062" y="3254792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814705" y="4203700"/>
            <a:ext cx="1564640" cy="619125"/>
            <a:chOff x="3819380" y="3938956"/>
            <a:chExt cx="1640205" cy="619125"/>
          </a:xfrm>
        </p:grpSpPr>
        <p:sp>
          <p:nvSpPr>
            <p:cNvPr id="116" name="圆角矩形 115"/>
            <p:cNvSpPr/>
            <p:nvPr/>
          </p:nvSpPr>
          <p:spPr>
            <a:xfrm>
              <a:off x="3819380" y="3938956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3908936" y="4014445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18" name="矩形 117"/>
          <p:cNvSpPr/>
          <p:nvPr/>
        </p:nvSpPr>
        <p:spPr>
          <a:xfrm>
            <a:off x="3176395" y="1956633"/>
            <a:ext cx="2662914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开票不及时，有期限</a:t>
            </a:r>
          </a:p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油卡剩余零钱无法开票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2591169" y="2628900"/>
            <a:ext cx="326390" cy="5715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发票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3314434" y="4572000"/>
            <a:ext cx="247650" cy="935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加油卡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4017010" y="3227853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价格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1587500" y="4350068"/>
            <a:ext cx="74231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955540" y="3841115"/>
            <a:ext cx="441325" cy="1763395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油卡采购价格高</a:t>
            </a:r>
          </a:p>
          <a:p>
            <a:pPr algn="l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几乎没有优惠</a:t>
            </a:r>
          </a:p>
        </p:txBody>
      </p:sp>
      <p:sp>
        <p:nvSpPr>
          <p:cNvPr id="130" name="矩形 129"/>
          <p:cNvSpPr/>
          <p:nvPr/>
        </p:nvSpPr>
        <p:spPr>
          <a:xfrm>
            <a:off x="892175" y="5659120"/>
            <a:ext cx="2128520" cy="517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通用性低</a:t>
            </a:r>
          </a:p>
          <a:p>
            <a:pPr algn="r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丢失或冻结后需人工解锁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14705" y="2794000"/>
            <a:ext cx="441325" cy="126873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r" eaLnBrk="1" latinLnBrk="0" hangingPunct="1"/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垫资额度较大</a:t>
            </a:r>
          </a:p>
          <a:p>
            <a:pPr algn="r" eaLnBrk="1" latinLnBrk="0" hangingPunct="1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资金周转不及时</a:t>
            </a:r>
          </a:p>
        </p:txBody>
      </p:sp>
      <p:sp>
        <p:nvSpPr>
          <p:cNvPr id="145" name="八角星 144"/>
          <p:cNvSpPr/>
          <p:nvPr/>
        </p:nvSpPr>
        <p:spPr>
          <a:xfrm>
            <a:off x="2273935" y="3393440"/>
            <a:ext cx="1743075" cy="114300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2588260" y="3801745"/>
            <a:ext cx="1114425" cy="326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企业痛点</a:t>
            </a:r>
          </a:p>
        </p:txBody>
      </p:sp>
      <p:sp>
        <p:nvSpPr>
          <p:cNvPr id="133" name="矩形 132"/>
          <p:cNvSpPr/>
          <p:nvPr/>
        </p:nvSpPr>
        <p:spPr>
          <a:xfrm>
            <a:off x="7048500" y="409321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线上油卡，方便高效，通用性强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7048500" y="467677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信用账期长，借款利息低，借用方便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048500" y="2926080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en-US" altLang="zh-CN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及时、按需、全额开发票</a:t>
            </a:r>
            <a:endParaRPr lang="zh-CN" altLang="en-US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048500" y="3509645"/>
            <a:ext cx="403923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充值消费均返点，市场最优价格</a:t>
            </a:r>
            <a:endParaRPr lang="zh-CN" altLang="en-US" sz="1800" b="1" dirty="0" smtClean="0">
              <a:solidFill>
                <a:srgbClr val="415463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862445" y="2118995"/>
            <a:ext cx="4568825" cy="3857625"/>
            <a:chOff x="11377" y="3337"/>
            <a:chExt cx="7195" cy="6075"/>
          </a:xfrm>
        </p:grpSpPr>
        <p:sp>
          <p:nvSpPr>
            <p:cNvPr id="151" name="流程图: 可选过程 150"/>
            <p:cNvSpPr/>
            <p:nvPr/>
          </p:nvSpPr>
          <p:spPr>
            <a:xfrm>
              <a:off x="11377" y="3876"/>
              <a:ext cx="7195" cy="5536"/>
            </a:xfrm>
            <a:prstGeom prst="flowChartAlternateProcess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801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流程图: 可选过程 146"/>
            <p:cNvSpPr/>
            <p:nvPr/>
          </p:nvSpPr>
          <p:spPr>
            <a:xfrm>
              <a:off x="13481" y="3337"/>
              <a:ext cx="2538" cy="1058"/>
            </a:xfrm>
            <a:prstGeom prst="flowChartAlternateProcess">
              <a:avLst/>
            </a:prstGeom>
            <a:solidFill>
              <a:srgbClr val="EA8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13615" y="3609"/>
              <a:ext cx="2267" cy="9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西航石化优势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0" name="Isosceles Triangle 56"/>
          <p:cNvSpPr/>
          <p:nvPr/>
        </p:nvSpPr>
        <p:spPr>
          <a:xfrm rot="5400000">
            <a:off x="5364480" y="3505200"/>
            <a:ext cx="1896745" cy="738505"/>
          </a:xfrm>
          <a:prstGeom prst="triangl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1000">
                <a:schemeClr val="bg1">
                  <a:lumMod val="75000"/>
                  <a:alpha val="13000"/>
                </a:schemeClr>
              </a:gs>
              <a:gs pos="100000">
                <a:schemeClr val="bg1">
                  <a:lumMod val="50000"/>
                </a:schemeClr>
              </a:gs>
              <a:gs pos="81000">
                <a:schemeClr val="bg1">
                  <a:lumMod val="65000"/>
                  <a:alpha val="89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矩形 3"/>
          <p:cNvSpPr/>
          <p:nvPr/>
        </p:nvSpPr>
        <p:spPr>
          <a:xfrm>
            <a:off x="7048500" y="5260340"/>
            <a:ext cx="42449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charset="0"/>
              <a:buChar char="u"/>
            </a:pPr>
            <a:r>
              <a:rPr lang="zh-CN" altLang="en-US" sz="18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线上对账快捷，管理方便，大数据支撑</a:t>
            </a:r>
            <a:endParaRPr lang="zh-CN" altLang="en-US" sz="1800" b="1" dirty="0" smtClean="0">
              <a:solidFill>
                <a:srgbClr val="91BA5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649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29" grpId="0"/>
      <p:bldP spid="129" grpId="1"/>
      <p:bldP spid="130" grpId="0"/>
      <p:bldP spid="131" grpId="0"/>
      <p:bldP spid="133" grpId="0"/>
      <p:bldP spid="134" grpId="0"/>
      <p:bldP spid="136" grpId="0"/>
      <p:bldP spid="137" grpId="0"/>
      <p:bldP spid="150" grpId="0" bldLvl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3.3 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企业用油管理系统概述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15367" name="Group 54"/>
          <p:cNvGrpSpPr/>
          <p:nvPr/>
        </p:nvGrpSpPr>
        <p:grpSpPr bwMode="auto">
          <a:xfrm>
            <a:off x="646430" y="2198370"/>
            <a:ext cx="5798820" cy="3258820"/>
            <a:chOff x="7971596" y="2012514"/>
            <a:chExt cx="3528466" cy="4015541"/>
          </a:xfrm>
        </p:grpSpPr>
        <p:grpSp>
          <p:nvGrpSpPr>
            <p:cNvPr id="15369" name="Group 34"/>
            <p:cNvGrpSpPr/>
            <p:nvPr/>
          </p:nvGrpSpPr>
          <p:grpSpPr bwMode="auto">
            <a:xfrm>
              <a:off x="7971596" y="2012514"/>
              <a:ext cx="3528466" cy="419221"/>
              <a:chOff x="695326" y="2120464"/>
              <a:chExt cx="3528466" cy="419221"/>
            </a:xfrm>
          </p:grpSpPr>
          <p:grpSp>
            <p:nvGrpSpPr>
              <p:cNvPr id="15376" name="Group 35"/>
              <p:cNvGrpSpPr/>
              <p:nvPr/>
            </p:nvGrpSpPr>
            <p:grpSpPr bwMode="auto">
              <a:xfrm>
                <a:off x="695326" y="2120464"/>
                <a:ext cx="3528466" cy="419221"/>
                <a:chOff x="695326" y="2393025"/>
                <a:chExt cx="3528466" cy="419221"/>
              </a:xfrm>
            </p:grpSpPr>
            <p:sp>
              <p:nvSpPr>
                <p:cNvPr id="9" name="Rectangle 37"/>
                <p:cNvSpPr/>
                <p:nvPr/>
              </p:nvSpPr>
              <p:spPr>
                <a:xfrm>
                  <a:off x="695326" y="2393025"/>
                  <a:ext cx="3528466" cy="419221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5379" name="Group 38"/>
                <p:cNvGrpSpPr/>
                <p:nvPr/>
              </p:nvGrpSpPr>
              <p:grpSpPr bwMode="auto">
                <a:xfrm>
                  <a:off x="836297" y="2542119"/>
                  <a:ext cx="3178964" cy="112874"/>
                  <a:chOff x="830562" y="2506951"/>
                  <a:chExt cx="3178964" cy="112874"/>
                </a:xfrm>
              </p:grpSpPr>
              <p:sp>
                <p:nvSpPr>
                  <p:cNvPr id="18" name="Oval 39"/>
                  <p:cNvSpPr/>
                  <p:nvPr/>
                </p:nvSpPr>
                <p:spPr>
                  <a:xfrm>
                    <a:off x="830562" y="2514365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23" name="Oval 39"/>
                  <p:cNvSpPr/>
                  <p:nvPr/>
                </p:nvSpPr>
                <p:spPr>
                  <a:xfrm>
                    <a:off x="3952424" y="2506951"/>
                    <a:ext cx="57102" cy="10546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  <p:sp>
            <p:nvSpPr>
              <p:cNvPr id="37" name="speed"/>
              <p:cNvSpPr txBox="1">
                <a:spLocks noChangeArrowheads="1"/>
              </p:cNvSpPr>
              <p:nvPr/>
            </p:nvSpPr>
            <p:spPr bwMode="auto">
              <a:xfrm>
                <a:off x="1199382" y="2159615"/>
                <a:ext cx="2520354" cy="347641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Gulim" panose="020B0600000101010101" pitchFamily="50" charset="-127"/>
                    <a:ea typeface="Gulim" panose="020B0600000101010101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西航石化</a:t>
                </a:r>
                <a:r>
                  <a:rPr lang="en-US" altLang="ko-KR" sz="2000" b="1" dirty="0" smtClean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-企业</a:t>
                </a:r>
                <a:r>
                  <a:rPr lang="en-US" altLang="ko-KR" sz="20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Arial" panose="020B0604020202020204" pitchFamily="34" charset="0"/>
                  </a:rPr>
                  <a:t>用油管理系统</a:t>
                </a:r>
              </a:p>
            </p:txBody>
          </p:sp>
        </p:grpSp>
        <p:grpSp>
          <p:nvGrpSpPr>
            <p:cNvPr id="15370" name="Group 44"/>
            <p:cNvGrpSpPr/>
            <p:nvPr/>
          </p:nvGrpSpPr>
          <p:grpSpPr bwMode="auto">
            <a:xfrm>
              <a:off x="7978835" y="2910098"/>
              <a:ext cx="3514286" cy="3117957"/>
              <a:chOff x="695326" y="4076626"/>
              <a:chExt cx="3514286" cy="1907032"/>
            </a:xfrm>
          </p:grpSpPr>
          <p:sp>
            <p:nvSpPr>
              <p:cNvPr id="15374" name="Freeform 5"/>
              <p:cNvSpPr/>
              <p:nvPr/>
            </p:nvSpPr>
            <p:spPr bwMode="auto">
              <a:xfrm>
                <a:off x="695326" y="4076626"/>
                <a:ext cx="133367" cy="1907032"/>
              </a:xfrm>
              <a:custGeom>
                <a:avLst/>
                <a:gdLst>
                  <a:gd name="T0" fmla="*/ 0 w 186"/>
                  <a:gd name="T1" fmla="*/ 0 h 953"/>
                  <a:gd name="T2" fmla="*/ 179 w 186"/>
                  <a:gd name="T3" fmla="*/ 0 h 953"/>
                  <a:gd name="T4" fmla="*/ 185 w 186"/>
                  <a:gd name="T5" fmla="*/ 2 h 953"/>
                  <a:gd name="T6" fmla="*/ 186 w 186"/>
                  <a:gd name="T7" fmla="*/ 7 h 953"/>
                  <a:gd name="T8" fmla="*/ 185 w 186"/>
                  <a:gd name="T9" fmla="*/ 13 h 953"/>
                  <a:gd name="T10" fmla="*/ 179 w 186"/>
                  <a:gd name="T11" fmla="*/ 15 h 953"/>
                  <a:gd name="T12" fmla="*/ 114 w 186"/>
                  <a:gd name="T13" fmla="*/ 15 h 953"/>
                  <a:gd name="T14" fmla="*/ 114 w 186"/>
                  <a:gd name="T15" fmla="*/ 935 h 953"/>
                  <a:gd name="T16" fmla="*/ 179 w 186"/>
                  <a:gd name="T17" fmla="*/ 935 h 953"/>
                  <a:gd name="T18" fmla="*/ 183 w 186"/>
                  <a:gd name="T19" fmla="*/ 936 h 953"/>
                  <a:gd name="T20" fmla="*/ 185 w 186"/>
                  <a:gd name="T21" fmla="*/ 943 h 953"/>
                  <a:gd name="T22" fmla="*/ 179 w 186"/>
                  <a:gd name="T23" fmla="*/ 953 h 953"/>
                  <a:gd name="T24" fmla="*/ 0 w 186"/>
                  <a:gd name="T25" fmla="*/ 953 h 953"/>
                  <a:gd name="T26" fmla="*/ 0 w 186"/>
                  <a:gd name="T27" fmla="*/ 0 h 95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6"/>
                  <a:gd name="T43" fmla="*/ 0 h 953"/>
                  <a:gd name="T44" fmla="*/ 186 w 186"/>
                  <a:gd name="T45" fmla="*/ 953 h 95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6" h="953">
                    <a:moveTo>
                      <a:pt x="0" y="0"/>
                    </a:move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0"/>
                      <a:pt x="183" y="1"/>
                      <a:pt x="185" y="2"/>
                    </a:cubicBezTo>
                    <a:cubicBezTo>
                      <a:pt x="186" y="3"/>
                      <a:pt x="186" y="5"/>
                      <a:pt x="186" y="7"/>
                    </a:cubicBezTo>
                    <a:cubicBezTo>
                      <a:pt x="186" y="10"/>
                      <a:pt x="186" y="12"/>
                      <a:pt x="185" y="13"/>
                    </a:cubicBezTo>
                    <a:cubicBezTo>
                      <a:pt x="183" y="15"/>
                      <a:pt x="182" y="15"/>
                      <a:pt x="179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935"/>
                      <a:pt x="114" y="935"/>
                      <a:pt x="114" y="935"/>
                    </a:cubicBezTo>
                    <a:cubicBezTo>
                      <a:pt x="179" y="935"/>
                      <a:pt x="179" y="935"/>
                      <a:pt x="179" y="935"/>
                    </a:cubicBezTo>
                    <a:cubicBezTo>
                      <a:pt x="183" y="936"/>
                      <a:pt x="183" y="936"/>
                      <a:pt x="183" y="936"/>
                    </a:cubicBezTo>
                    <a:cubicBezTo>
                      <a:pt x="184" y="938"/>
                      <a:pt x="185" y="940"/>
                      <a:pt x="185" y="943"/>
                    </a:cubicBezTo>
                    <a:cubicBezTo>
                      <a:pt x="185" y="947"/>
                      <a:pt x="183" y="950"/>
                      <a:pt x="179" y="953"/>
                    </a:cubicBezTo>
                    <a:cubicBezTo>
                      <a:pt x="0" y="953"/>
                      <a:pt x="0" y="953"/>
                      <a:pt x="0" y="9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75" name="Freeform 8"/>
              <p:cNvSpPr/>
              <p:nvPr/>
            </p:nvSpPr>
            <p:spPr bwMode="auto">
              <a:xfrm>
                <a:off x="4073180" y="4076626"/>
                <a:ext cx="136432" cy="1907032"/>
              </a:xfrm>
              <a:custGeom>
                <a:avLst/>
                <a:gdLst>
                  <a:gd name="T0" fmla="*/ 77 w 190"/>
                  <a:gd name="T1" fmla="*/ 15 h 953"/>
                  <a:gd name="T2" fmla="*/ 8 w 190"/>
                  <a:gd name="T3" fmla="*/ 15 h 953"/>
                  <a:gd name="T4" fmla="*/ 4 w 190"/>
                  <a:gd name="T5" fmla="*/ 8 h 953"/>
                  <a:gd name="T6" fmla="*/ 8 w 190"/>
                  <a:gd name="T7" fmla="*/ 0 h 953"/>
                  <a:gd name="T8" fmla="*/ 190 w 190"/>
                  <a:gd name="T9" fmla="*/ 0 h 953"/>
                  <a:gd name="T10" fmla="*/ 190 w 190"/>
                  <a:gd name="T11" fmla="*/ 953 h 953"/>
                  <a:gd name="T12" fmla="*/ 8 w 190"/>
                  <a:gd name="T13" fmla="*/ 953 h 953"/>
                  <a:gd name="T14" fmla="*/ 2 w 190"/>
                  <a:gd name="T15" fmla="*/ 950 h 953"/>
                  <a:gd name="T16" fmla="*/ 0 w 190"/>
                  <a:gd name="T17" fmla="*/ 944 h 953"/>
                  <a:gd name="T18" fmla="*/ 2 w 190"/>
                  <a:gd name="T19" fmla="*/ 937 h 953"/>
                  <a:gd name="T20" fmla="*/ 8 w 190"/>
                  <a:gd name="T21" fmla="*/ 935 h 953"/>
                  <a:gd name="T22" fmla="*/ 77 w 190"/>
                  <a:gd name="T23" fmla="*/ 935 h 953"/>
                  <a:gd name="T24" fmla="*/ 77 w 190"/>
                  <a:gd name="T25" fmla="*/ 15 h 95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90"/>
                  <a:gd name="T40" fmla="*/ 0 h 953"/>
                  <a:gd name="T41" fmla="*/ 190 w 190"/>
                  <a:gd name="T42" fmla="*/ 953 h 953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90" h="953">
                    <a:moveTo>
                      <a:pt x="77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6" y="13"/>
                      <a:pt x="4" y="10"/>
                      <a:pt x="4" y="8"/>
                    </a:cubicBezTo>
                    <a:cubicBezTo>
                      <a:pt x="4" y="5"/>
                      <a:pt x="6" y="2"/>
                      <a:pt x="8" y="0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190" y="953"/>
                      <a:pt x="190" y="953"/>
                      <a:pt x="190" y="953"/>
                    </a:cubicBezTo>
                    <a:cubicBezTo>
                      <a:pt x="8" y="953"/>
                      <a:pt x="8" y="953"/>
                      <a:pt x="8" y="953"/>
                    </a:cubicBezTo>
                    <a:cubicBezTo>
                      <a:pt x="6" y="953"/>
                      <a:pt x="4" y="952"/>
                      <a:pt x="2" y="950"/>
                    </a:cubicBezTo>
                    <a:cubicBezTo>
                      <a:pt x="1" y="949"/>
                      <a:pt x="0" y="947"/>
                      <a:pt x="0" y="944"/>
                    </a:cubicBezTo>
                    <a:cubicBezTo>
                      <a:pt x="0" y="941"/>
                      <a:pt x="1" y="939"/>
                      <a:pt x="2" y="937"/>
                    </a:cubicBezTo>
                    <a:cubicBezTo>
                      <a:pt x="4" y="935"/>
                      <a:pt x="6" y="935"/>
                      <a:pt x="8" y="935"/>
                    </a:cubicBezTo>
                    <a:cubicBezTo>
                      <a:pt x="77" y="935"/>
                      <a:pt x="77" y="935"/>
                      <a:pt x="77" y="935"/>
                    </a:cubicBezTo>
                    <a:lnTo>
                      <a:pt x="77" y="15"/>
                    </a:lnTo>
                    <a:close/>
                  </a:path>
                </a:pathLst>
              </a:custGeom>
              <a:solidFill>
                <a:srgbClr val="FF8A0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73150" y="3096260"/>
            <a:ext cx="4946015" cy="224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该系统是西航石化</a:t>
            </a:r>
            <a:r>
              <a:rPr sz="14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历时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2年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多，拜访国内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大、中、小型物流企业，深入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10000+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一线物流货车司机，收集整理真实有效需求，于2016年全国首创推出了智能化企业用油管理SAAS系统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该系统是集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权限管理、用油管理、车辆管理、</a:t>
            </a:r>
            <a:r>
              <a:rPr lang="zh-CN" altLang="en-US"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公司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管理、财务对账、发票开具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等为一体的智能化SAAS系统。</a:t>
            </a:r>
          </a:p>
          <a:p>
            <a:pPr marL="0" indent="266700" algn="l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目前该系统涉及到的云技术等已经申请了</a:t>
            </a:r>
            <a:r>
              <a:rPr sz="1400" b="1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30多项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专利！</a:t>
            </a: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046595" y="1881505"/>
            <a:ext cx="4221480" cy="412813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/>
        </p:nvCxnSpPr>
        <p:spPr>
          <a:xfrm>
            <a:off x="4733925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3.4</a:t>
            </a:r>
            <a:r>
              <a:rPr 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项目合作方案流程（有返点版）</a:t>
            </a:r>
          </a:p>
        </p:txBody>
      </p:sp>
      <p:grpSp>
        <p:nvGrpSpPr>
          <p:cNvPr id="154" name="组合 153"/>
          <p:cNvGrpSpPr/>
          <p:nvPr/>
        </p:nvGrpSpPr>
        <p:grpSpPr>
          <a:xfrm>
            <a:off x="4018915" y="2602230"/>
            <a:ext cx="1421130" cy="1163320"/>
            <a:chOff x="7919" y="3242"/>
            <a:chExt cx="2238" cy="1832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企业车队</a:t>
              </a:r>
            </a:p>
          </p:txBody>
        </p:sp>
      </p:grpSp>
      <p:sp>
        <p:nvSpPr>
          <p:cNvPr id="153" name="文本框 152"/>
          <p:cNvSpPr txBox="1"/>
          <p:nvPr/>
        </p:nvSpPr>
        <p:spPr>
          <a:xfrm>
            <a:off x="867093" y="29914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pSp>
        <p:nvGrpSpPr>
          <p:cNvPr id="155" name="组合 154"/>
          <p:cNvGrpSpPr/>
          <p:nvPr/>
        </p:nvGrpSpPr>
        <p:grpSpPr>
          <a:xfrm>
            <a:off x="6711950" y="1723708"/>
            <a:ext cx="1421765" cy="1163955"/>
            <a:chOff x="7920" y="3241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1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5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58" name="肘形连接符 157"/>
          <p:cNvCxnSpPr>
            <a:endCxn id="157" idx="1"/>
          </p:cNvCxnSpPr>
          <p:nvPr/>
        </p:nvCxnSpPr>
        <p:spPr>
          <a:xfrm flipV="1">
            <a:off x="4731385" y="2299018"/>
            <a:ext cx="1980565" cy="27844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EA801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159" name="Rectangle 10"/>
          <p:cNvSpPr>
            <a:spLocks noChangeArrowheads="1"/>
          </p:cNvSpPr>
          <p:nvPr/>
        </p:nvSpPr>
        <p:spPr bwMode="auto">
          <a:xfrm>
            <a:off x="4852670" y="2005330"/>
            <a:ext cx="139827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预存油费，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获取返点</a:t>
            </a:r>
          </a:p>
        </p:txBody>
      </p:sp>
      <p:sp>
        <p:nvSpPr>
          <p:cNvPr id="161" name="Rectangle 10"/>
          <p:cNvSpPr>
            <a:spLocks noChangeArrowheads="1"/>
          </p:cNvSpPr>
          <p:nvPr/>
        </p:nvSpPr>
        <p:spPr bwMode="auto">
          <a:xfrm>
            <a:off x="6045961" y="2414315"/>
            <a:ext cx="766953" cy="6586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信用账期</a:t>
            </a:r>
            <a:endParaRPr lang="en-US" altLang="zh-CN" sz="12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低息贷款</a:t>
            </a:r>
            <a:endParaRPr lang="zh-CN" altLang="en-US" sz="120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全额发票</a:t>
            </a:r>
          </a:p>
        </p:txBody>
      </p:sp>
      <p:cxnSp>
        <p:nvCxnSpPr>
          <p:cNvPr id="166" name="肘形连接符 165"/>
          <p:cNvCxnSpPr>
            <a:endCxn id="156" idx="4"/>
          </p:cNvCxnSpPr>
          <p:nvPr/>
        </p:nvCxnSpPr>
        <p:spPr>
          <a:xfrm flipV="1">
            <a:off x="5355590" y="2887980"/>
            <a:ext cx="2066925" cy="162560"/>
          </a:xfrm>
          <a:prstGeom prst="bentConnector2">
            <a:avLst/>
          </a:prstGeom>
          <a:noFill/>
          <a:ln w="19050" cap="flat" cmpd="sng" algn="ctr">
            <a:solidFill>
              <a:srgbClr val="91BA5B"/>
            </a:solidFill>
            <a:prstDash val="solid"/>
            <a:headEnd type="arrow" w="med" len="med"/>
            <a:tailEnd type="none" w="med" len="med"/>
          </a:ln>
          <a:effectLst/>
        </p:spPr>
      </p:cxnSp>
      <p:grpSp>
        <p:nvGrpSpPr>
          <p:cNvPr id="174" name="组合 173"/>
          <p:cNvGrpSpPr/>
          <p:nvPr/>
        </p:nvGrpSpPr>
        <p:grpSpPr>
          <a:xfrm>
            <a:off x="2297430" y="2830830"/>
            <a:ext cx="1822450" cy="292735"/>
            <a:chOff x="5208" y="3603"/>
            <a:chExt cx="2870" cy="461"/>
          </a:xfrm>
        </p:grpSpPr>
        <p:sp>
          <p:nvSpPr>
            <p:cNvPr id="163" name="Rectangle 10"/>
            <p:cNvSpPr>
              <a:spLocks noChangeArrowheads="1"/>
            </p:cNvSpPr>
            <p:nvPr/>
          </p:nvSpPr>
          <p:spPr bwMode="auto">
            <a:xfrm>
              <a:off x="5209" y="3603"/>
              <a:ext cx="2869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去西航石化加油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8" name="直接箭头连接符 167"/>
            <p:cNvCxnSpPr/>
            <p:nvPr/>
          </p:nvCxnSpPr>
          <p:spPr>
            <a:xfrm>
              <a:off x="5208" y="4064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grpSp>
        <p:nvGrpSpPr>
          <p:cNvPr id="173" name="组合 172"/>
          <p:cNvGrpSpPr/>
          <p:nvPr/>
        </p:nvGrpSpPr>
        <p:grpSpPr>
          <a:xfrm>
            <a:off x="2297430" y="3314700"/>
            <a:ext cx="1822450" cy="329565"/>
            <a:chOff x="5208" y="4365"/>
            <a:chExt cx="2870" cy="519"/>
          </a:xfrm>
        </p:grpSpPr>
        <p:sp>
          <p:nvSpPr>
            <p:cNvPr id="165" name="Rectangle 10"/>
            <p:cNvSpPr>
              <a:spLocks noChangeArrowheads="1"/>
            </p:cNvSpPr>
            <p:nvPr/>
          </p:nvSpPr>
          <p:spPr bwMode="auto">
            <a:xfrm>
              <a:off x="5208" y="4540"/>
              <a:ext cx="2870" cy="3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授信额度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69" name="直接箭头连接符 168"/>
            <p:cNvCxnSpPr/>
            <p:nvPr/>
          </p:nvCxnSpPr>
          <p:spPr>
            <a:xfrm>
              <a:off x="5208" y="4365"/>
              <a:ext cx="2870" cy="1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加号"/>
          <p:cNvSpPr/>
          <p:nvPr/>
        </p:nvSpPr>
        <p:spPr>
          <a:xfrm>
            <a:off x="2138680" y="4811395"/>
            <a:ext cx="5212080" cy="554990"/>
          </a:xfrm>
          <a:prstGeom prst="mathPlus">
            <a:avLst>
              <a:gd name="adj1" fmla="val 9220"/>
            </a:avLst>
          </a:prstGeom>
          <a:solidFill>
            <a:srgbClr val="415463"/>
          </a:solidFill>
          <a:ln>
            <a:solidFill>
              <a:srgbClr val="4154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85" name="组合 184"/>
          <p:cNvGrpSpPr/>
          <p:nvPr/>
        </p:nvGrpSpPr>
        <p:grpSpPr>
          <a:xfrm>
            <a:off x="2379980" y="5629275"/>
            <a:ext cx="4757420" cy="485775"/>
            <a:chOff x="2249" y="7895"/>
            <a:chExt cx="7492" cy="765"/>
          </a:xfrm>
        </p:grpSpPr>
        <p:sp>
          <p:nvSpPr>
            <p:cNvPr id="183" name="Oval 45"/>
            <p:cNvSpPr/>
            <p:nvPr/>
          </p:nvSpPr>
          <p:spPr>
            <a:xfrm>
              <a:off x="2302" y="7936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4" name="文本框 183"/>
            <p:cNvSpPr txBox="1"/>
            <p:nvPr/>
          </p:nvSpPr>
          <p:spPr>
            <a:xfrm>
              <a:off x="2249" y="8047"/>
              <a:ext cx="1503" cy="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企业车主</a:t>
              </a:r>
            </a:p>
          </p:txBody>
        </p:sp>
        <p:sp>
          <p:nvSpPr>
            <p:cNvPr id="9" name="Oval 45"/>
            <p:cNvSpPr/>
            <p:nvPr/>
          </p:nvSpPr>
          <p:spPr>
            <a:xfrm>
              <a:off x="5281" y="7895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45"/>
            <p:cNvSpPr/>
            <p:nvPr/>
          </p:nvSpPr>
          <p:spPr>
            <a:xfrm>
              <a:off x="8345" y="7901"/>
              <a:ext cx="1396" cy="724"/>
            </a:xfrm>
            <a:prstGeom prst="round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0" name="文本框 189"/>
          <p:cNvSpPr txBox="1"/>
          <p:nvPr/>
        </p:nvSpPr>
        <p:spPr>
          <a:xfrm>
            <a:off x="6232525" y="5745480"/>
            <a:ext cx="885190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sp>
        <p:nvSpPr>
          <p:cNvPr id="191" name="Rectangle 10"/>
          <p:cNvSpPr>
            <a:spLocks noChangeArrowheads="1"/>
          </p:cNvSpPr>
          <p:nvPr/>
        </p:nvSpPr>
        <p:spPr bwMode="auto">
          <a:xfrm>
            <a:off x="4032250" y="370903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92" name="Rectangle 10"/>
          <p:cNvSpPr>
            <a:spLocks noChangeArrowheads="1"/>
          </p:cNvSpPr>
          <p:nvPr/>
        </p:nvSpPr>
        <p:spPr bwMode="auto">
          <a:xfrm>
            <a:off x="5134610" y="368998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  <p:cxnSp>
        <p:nvCxnSpPr>
          <p:cNvPr id="193" name="直接连接符 192"/>
          <p:cNvCxnSpPr/>
          <p:nvPr/>
        </p:nvCxnSpPr>
        <p:spPr>
          <a:xfrm flipH="1">
            <a:off x="4629785" y="3773488"/>
            <a:ext cx="8890" cy="526415"/>
          </a:xfrm>
          <a:prstGeom prst="line">
            <a:avLst/>
          </a:prstGeom>
          <a:solidFill>
            <a:schemeClr val="accent1"/>
          </a:solidFill>
          <a:ln w="19050">
            <a:solidFill>
              <a:srgbClr val="EA8010"/>
            </a:solidFill>
            <a:headEnd type="none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4803140" y="3775710"/>
            <a:ext cx="5080" cy="502920"/>
          </a:xfrm>
          <a:prstGeom prst="line">
            <a:avLst/>
          </a:prstGeom>
          <a:solidFill>
            <a:schemeClr val="accent1"/>
          </a:solidFill>
          <a:ln w="19050">
            <a:solidFill>
              <a:srgbClr val="91BA5B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7" name="文本框 196"/>
          <p:cNvSpPr txBox="1"/>
          <p:nvPr/>
        </p:nvSpPr>
        <p:spPr>
          <a:xfrm>
            <a:off x="4305935" y="5760720"/>
            <a:ext cx="88582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企业车主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66775" y="2948940"/>
            <a:ext cx="1421765" cy="469900"/>
            <a:chOff x="1365" y="5124"/>
            <a:chExt cx="2239" cy="740"/>
          </a:xfrm>
        </p:grpSpPr>
        <p:sp>
          <p:nvSpPr>
            <p:cNvPr id="152" name="Oval 45"/>
            <p:cNvSpPr/>
            <p:nvPr/>
          </p:nvSpPr>
          <p:spPr>
            <a:xfrm>
              <a:off x="1569" y="5124"/>
              <a:ext cx="1832" cy="740"/>
            </a:xfrm>
            <a:prstGeom prst="flowChartAlternateProcess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365" y="5191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自有车辆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7049135" y="3489960"/>
            <a:ext cx="2632710" cy="2154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子企业车队</a:t>
            </a:r>
            <a:r>
              <a:rPr lang="en-US" altLang="zh-CN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 kern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车主加油消费，获取</a:t>
            </a:r>
            <a:r>
              <a:rPr lang="zh-CN" altLang="en-US" sz="1200" b="1" kern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返点</a:t>
            </a:r>
            <a:endParaRPr lang="zh-CN" altLang="en-US" sz="1200" b="1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37400" y="3808095"/>
            <a:ext cx="3933190" cy="2225040"/>
            <a:chOff x="11045" y="6736"/>
            <a:chExt cx="6194" cy="3504"/>
          </a:xfrm>
        </p:grpSpPr>
        <p:grpSp>
          <p:nvGrpSpPr>
            <p:cNvPr id="20" name="组合 19"/>
            <p:cNvGrpSpPr/>
            <p:nvPr/>
          </p:nvGrpSpPr>
          <p:grpSpPr>
            <a:xfrm>
              <a:off x="11045" y="7697"/>
              <a:ext cx="958" cy="2290"/>
              <a:chOff x="11045" y="7697"/>
              <a:chExt cx="958" cy="2290"/>
            </a:xfrm>
          </p:grpSpPr>
          <p:cxnSp>
            <p:nvCxnSpPr>
              <p:cNvPr id="21" name="肘形连接符 20"/>
              <p:cNvCxnSpPr/>
              <p:nvPr/>
            </p:nvCxnSpPr>
            <p:spPr>
              <a:xfrm rot="16200000">
                <a:off x="10634" y="8593"/>
                <a:ext cx="2247" cy="455"/>
              </a:xfrm>
              <a:prstGeom prst="bentConnector3">
                <a:avLst>
                  <a:gd name="adj1" fmla="val 99599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肘形连接符 21"/>
              <p:cNvCxnSpPr/>
              <p:nvPr/>
            </p:nvCxnSpPr>
            <p:spPr>
              <a:xfrm rot="16200000">
                <a:off x="11393" y="9342"/>
                <a:ext cx="740" cy="465"/>
              </a:xfrm>
              <a:prstGeom prst="bentConnector3">
                <a:avLst>
                  <a:gd name="adj1" fmla="val 101824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肘形连接符 22"/>
              <p:cNvCxnSpPr/>
              <p:nvPr/>
            </p:nvCxnSpPr>
            <p:spPr>
              <a:xfrm rot="16200000">
                <a:off x="11026" y="8954"/>
                <a:ext cx="1470" cy="460"/>
              </a:xfrm>
              <a:prstGeom prst="bentConnector2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肘形连接符 53"/>
              <p:cNvCxnSpPr>
                <a:stCxn id="11" idx="3"/>
                <a:endCxn id="51" idx="1"/>
              </p:cNvCxnSpPr>
              <p:nvPr/>
            </p:nvCxnSpPr>
            <p:spPr>
              <a:xfrm flipV="1">
                <a:off x="11045" y="9964"/>
                <a:ext cx="958" cy="2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/>
            <p:cNvGrpSpPr/>
            <p:nvPr/>
          </p:nvGrpSpPr>
          <p:grpSpPr>
            <a:xfrm>
              <a:off x="11986" y="6736"/>
              <a:ext cx="5253" cy="3504"/>
              <a:chOff x="11986" y="6736"/>
              <a:chExt cx="5253" cy="3504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1986" y="6736"/>
                <a:ext cx="5253" cy="3443"/>
                <a:chOff x="11986" y="6736"/>
                <a:chExt cx="5253" cy="3443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1986" y="7403"/>
                  <a:ext cx="3451" cy="2092"/>
                  <a:chOff x="11986" y="7403"/>
                  <a:chExt cx="3451" cy="2092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11989" y="7403"/>
                    <a:ext cx="3448" cy="581"/>
                    <a:chOff x="13884" y="5631"/>
                    <a:chExt cx="2716" cy="581"/>
                  </a:xfrm>
                </p:grpSpPr>
                <p:sp>
                  <p:nvSpPr>
                    <p:cNvPr id="34" name="Oval 45"/>
                    <p:cNvSpPr/>
                    <p:nvPr/>
                  </p:nvSpPr>
                  <p:spPr>
                    <a:xfrm>
                      <a:off x="13884" y="5631"/>
                      <a:ext cx="2716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7" name="文本框 36"/>
                    <p:cNvSpPr txBox="1"/>
                    <p:nvPr/>
                  </p:nvSpPr>
                  <p:spPr>
                    <a:xfrm>
                      <a:off x="13884" y="5767"/>
                      <a:ext cx="2715" cy="30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合作加油站扫码支付</a:t>
                      </a:r>
                    </a:p>
                  </p:txBody>
                </p:sp>
              </p:grpSp>
              <p:grpSp>
                <p:nvGrpSpPr>
                  <p:cNvPr id="38" name="组合 37"/>
                  <p:cNvGrpSpPr/>
                  <p:nvPr/>
                </p:nvGrpSpPr>
                <p:grpSpPr>
                  <a:xfrm>
                    <a:off x="11986" y="8159"/>
                    <a:ext cx="3451" cy="581"/>
                    <a:chOff x="13488" y="8415"/>
                    <a:chExt cx="3451" cy="581"/>
                  </a:xfrm>
                </p:grpSpPr>
                <p:sp>
                  <p:nvSpPr>
                    <p:cNvPr id="39" name="Oval 45"/>
                    <p:cNvSpPr/>
                    <p:nvPr/>
                  </p:nvSpPr>
                  <p:spPr>
                    <a:xfrm>
                      <a:off x="13488" y="8415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0" name="文本框 39"/>
                    <p:cNvSpPr txBox="1"/>
                    <p:nvPr/>
                  </p:nvSpPr>
                  <p:spPr>
                    <a:xfrm>
                      <a:off x="13488" y="8551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到中石化加油卡（手续费）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p:txBody>
                </p:sp>
              </p:grpSp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11986" y="8914"/>
                    <a:ext cx="3451" cy="581"/>
                    <a:chOff x="13489" y="9240"/>
                    <a:chExt cx="3451" cy="58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13489" y="9240"/>
                      <a:ext cx="3451" cy="581"/>
                    </a:xfrm>
                    <a:prstGeom prst="flowChartAlternateProcess">
                      <a:avLst/>
                    </a:prstGeom>
                    <a:solidFill>
                      <a:srgbClr val="91BA5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/>
                    <a:lstStyle/>
                    <a:p>
                      <a:pPr algn="ctr" fontAlgn="auto" latinLnBrk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altLang="ko-KR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13489" y="9376"/>
                      <a:ext cx="3450" cy="2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grpFill/>
                        </a14:hiddenFill>
                      </a:ext>
                    </a:extLst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提现到银行卡</a:t>
                      </a:r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（手续费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</a:p>
                  </p:txBody>
                </p:sp>
              </p:grpSp>
            </p:grpSp>
            <p:sp>
              <p:nvSpPr>
                <p:cNvPr id="48" name="文本框 47"/>
                <p:cNvSpPr txBox="1"/>
                <p:nvPr/>
              </p:nvSpPr>
              <p:spPr>
                <a:xfrm>
                  <a:off x="15512" y="9676"/>
                  <a:ext cx="1727" cy="503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充值套餐优惠</a:t>
                  </a:r>
                </a:p>
              </p:txBody>
            </p:sp>
            <p:sp>
              <p:nvSpPr>
                <p:cNvPr id="49" name="文本框 48"/>
                <p:cNvSpPr txBox="1"/>
                <p:nvPr/>
              </p:nvSpPr>
              <p:spPr>
                <a:xfrm>
                  <a:off x="15512" y="6736"/>
                  <a:ext cx="1125" cy="811"/>
                </a:xfrm>
                <a:prstGeom prst="snip2DiagRect">
                  <a:avLst/>
                </a:prstGeom>
                <a:solidFill>
                  <a:srgbClr val="EA8010"/>
                </a:solidFill>
                <a:ln>
                  <a:noFill/>
                </a:ln>
              </p:spPr>
              <p:txBody>
                <a:bodyPr wrap="square" lIns="90170" tIns="46990" rIns="90170" bIns="46990" rtlCol="0">
                  <a:spAutoFit/>
                </a:bodyPr>
                <a:lstStyle/>
                <a:p>
                  <a:pPr algn="ctr" defTabSz="912495" fontAlgn="base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挂牌价更</a:t>
                  </a:r>
                  <a:r>
                    <a:rPr lang="zh-CN" altLang="zh-CN" sz="1000" b="1" dirty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优惠</a:t>
                  </a:r>
                </a:p>
              </p:txBody>
            </p:sp>
          </p:grpSp>
          <p:sp>
            <p:nvSpPr>
              <p:cNvPr id="50" name="Oval 45"/>
              <p:cNvSpPr/>
              <p:nvPr/>
            </p:nvSpPr>
            <p:spPr>
              <a:xfrm>
                <a:off x="12003" y="9659"/>
                <a:ext cx="3448" cy="58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2003" y="9795"/>
                <a:ext cx="3447" cy="3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grpFill/>
                  </a14:hiddenFill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zh-CN" sz="12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个人充值消费优惠</a:t>
                </a:r>
              </a:p>
            </p:txBody>
          </p:sp>
        </p:grpSp>
      </p:grpSp>
      <p:cxnSp>
        <p:nvCxnSpPr>
          <p:cNvPr id="55" name="肘形连接符 54"/>
          <p:cNvCxnSpPr>
            <a:stCxn id="37" idx="3"/>
          </p:cNvCxnSpPr>
          <p:nvPr/>
        </p:nvCxnSpPr>
        <p:spPr>
          <a:xfrm flipH="1" flipV="1">
            <a:off x="5335270" y="3405505"/>
            <a:ext cx="4590415" cy="1012825"/>
          </a:xfrm>
          <a:prstGeom prst="bentConnector3">
            <a:avLst>
              <a:gd name="adj1" fmla="val -21856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45"/>
          <p:cNvSpPr/>
          <p:nvPr/>
        </p:nvSpPr>
        <p:spPr>
          <a:xfrm>
            <a:off x="8762365" y="2070735"/>
            <a:ext cx="1163320" cy="469900"/>
          </a:xfrm>
          <a:prstGeom prst="flowChartAlternateProcess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632508" y="2113280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加油站</a:t>
            </a:r>
          </a:p>
        </p:txBody>
      </p:sp>
      <p:cxnSp>
        <p:nvCxnSpPr>
          <p:cNvPr id="64" name="直接箭头连接符 63"/>
          <p:cNvCxnSpPr>
            <a:stCxn id="157" idx="3"/>
            <a:endCxn id="58" idx="1"/>
          </p:cNvCxnSpPr>
          <p:nvPr/>
        </p:nvCxnSpPr>
        <p:spPr>
          <a:xfrm>
            <a:off x="8133715" y="2299018"/>
            <a:ext cx="498793" cy="666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834005" y="5121275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654800" y="5111750"/>
            <a:ext cx="6985" cy="481965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12"/>
          <p:cNvGrpSpPr/>
          <p:nvPr/>
        </p:nvGrpSpPr>
        <p:grpSpPr>
          <a:xfrm>
            <a:off x="4073525" y="4380865"/>
            <a:ext cx="1347470" cy="469900"/>
            <a:chOff x="6565" y="6899"/>
            <a:chExt cx="2122" cy="740"/>
          </a:xfrm>
        </p:grpSpPr>
        <p:sp>
          <p:nvSpPr>
            <p:cNvPr id="8" name="Oval 45"/>
            <p:cNvSpPr/>
            <p:nvPr/>
          </p:nvSpPr>
          <p:spPr>
            <a:xfrm>
              <a:off x="6566" y="6899"/>
              <a:ext cx="2121" cy="740"/>
            </a:xfrm>
            <a:prstGeom prst="flowChartAlternateProcess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5" y="6966"/>
              <a:ext cx="2122" cy="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子企业车队</a:t>
              </a:r>
            </a:p>
          </p:txBody>
        </p:sp>
      </p:grp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3908425" y="5191125"/>
            <a:ext cx="378460" cy="6146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分配额度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资金管理</a:t>
            </a: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239385" y="5191125"/>
            <a:ext cx="378460" cy="6280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eaVert" wrap="square" lIns="0" tIns="0" rIns="0" bIns="0" anchor="b" anchorCtr="0">
            <a:spAutoFit/>
          </a:bodyPr>
          <a:lstStyle/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交易记录</a:t>
            </a:r>
          </a:p>
          <a:p>
            <a:pPr eaLnBrk="1" latinLnBrk="0" hangingPunct="1">
              <a:lnSpc>
                <a:spcPct val="100000"/>
              </a:lnSpc>
              <a:defRPr/>
            </a:pPr>
            <a:r>
              <a: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rPr>
              <a:t>对账管理</a:t>
            </a:r>
          </a:p>
        </p:txBody>
      </p:sp>
    </p:spTree>
    <p:extLst>
      <p:ext uri="{BB962C8B-B14F-4D97-AF65-F5344CB8AC3E}">
        <p14:creationId xmlns:p14="http://schemas.microsoft.com/office/powerpoint/2010/main" val="346239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4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8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2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1" grpId="0"/>
      <p:bldP spid="191" grpId="0"/>
      <p:bldP spid="192" grpId="0"/>
      <p:bldP spid="63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085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获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取账号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技术部门给予合作企业开设独立的账号系统并给予系统登录资格，包括登录账号、登录密码、财务分配密码等内容</a:t>
            </a: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</a:p>
          <a:p>
            <a:pPr algn="r">
              <a:spcAft>
                <a:spcPts val="600"/>
              </a:spcAft>
            </a:pPr>
            <a:r>
              <a:rPr 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初期会提供培训服务并安排专人为乙方提供技术服务咨询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3.5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项目合作方案具体实施步骤（有返点版）</a:t>
            </a:r>
            <a:endParaRPr lang="en-US" altLang="zh-CN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预存油款，后期开票</a:t>
            </a:r>
          </a:p>
          <a:p>
            <a:pPr algn="l">
              <a:spcAft>
                <a:spcPts val="600"/>
              </a:spcAft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用油企业给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账户打款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后，账户里会获取对应的使用额度；发票可以不定时、不定额、不定抬头随时申请，邮寄费用及开票税点，均由西航石化承担</a:t>
            </a:r>
          </a:p>
          <a:p>
            <a:pPr algn="l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9150" y="4047490"/>
            <a:ext cx="4337050" cy="126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分配金额，管理子企业或司机</a:t>
            </a:r>
          </a:p>
          <a:p>
            <a:pPr algn="r">
              <a:spcAft>
                <a:spcPts val="600"/>
              </a:spcAft>
            </a:pPr>
            <a:r>
              <a:rPr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用油企业将公司账户额度根据实际情况，分配给子账户公司或司机，子账户公司可将额度继续分配给对应司机，司机用个人手机登陆手机客户端后使用加油扫码支付</a:t>
            </a:r>
          </a:p>
          <a:p>
            <a:pPr algn="r">
              <a:spcAft>
                <a:spcPts val="600"/>
              </a:spcAft>
            </a:pPr>
            <a:endParaRPr lang="zh-CN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933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8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签订合同</a:t>
            </a:r>
          </a:p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甲乙双方经过线下协商沟通，确定好合作意向，并对充值金额、对应账户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、返点比例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、发票抬头及邮寄地址等细节敲定后，就可以进入签订合同走流程环节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826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金融服务</a:t>
            </a: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合作企业满足一定的条件并通过风控部门的风险评估后，即可给予一定的信用账期与贷款服务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49020" y="5611495"/>
            <a:ext cx="4337685" cy="56260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EA8010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r" defTabSz="91249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按合同周期统计企业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的充值及消费返点金额，打给合作企业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指定的银行或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西航石化</a:t>
            </a:r>
            <a:r>
              <a:rPr lang="zh-CN" altLang="zh-CN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账户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肘形连接符 6"/>
          <p:cNvCxnSpPr>
            <a:endCxn id="5" idx="3"/>
          </p:cNvCxnSpPr>
          <p:nvPr/>
        </p:nvCxnSpPr>
        <p:spPr>
          <a:xfrm>
            <a:off x="5385435" y="5889625"/>
            <a:ext cx="698500" cy="321945"/>
          </a:xfrm>
          <a:prstGeom prst="bentConnector4">
            <a:avLst>
              <a:gd name="adj1" fmla="val 20364"/>
              <a:gd name="adj2" fmla="val 145759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3.6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企业金融服务方案（合作时以实际方案为准）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67416"/>
              </p:ext>
            </p:extLst>
          </p:nvPr>
        </p:nvGraphicFramePr>
        <p:xfrm>
          <a:off x="1657985" y="2476500"/>
          <a:ext cx="8876030" cy="2024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910"/>
                <a:gridCol w="1352550"/>
                <a:gridCol w="1443355"/>
                <a:gridCol w="1932305"/>
                <a:gridCol w="1946910"/>
              </a:tblGrid>
              <a:tr h="8013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服务项/多多信用分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54546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账期服务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预付费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3日账期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10日账期</a:t>
                      </a:r>
                      <a:endParaRPr lang="en-US" altLang="zh-CN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754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贷款服务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月消费50%贷款</a:t>
                      </a:r>
                      <a:r>
                        <a:rPr lang="en-US" altLang="zh-CN" sz="14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，日</a:t>
                      </a:r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4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月消费100%贷款，日息0.10%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692910"/>
            <a:ext cx="10282555" cy="50482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合作企业满足一定的条件并通过风控部门的风险评估后，即可给予一定的信用账期及贷款服务。</a:t>
            </a:r>
          </a:p>
          <a:p>
            <a:pPr eaLnBrk="1" latinLnBrk="0" hangingPunct="1">
              <a:lnSpc>
                <a:spcPct val="100000"/>
              </a:lnSpc>
              <a:buClr>
                <a:prstClr val="white"/>
              </a:buClr>
              <a:defRPr/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不同评级的企业获得的账期和贷款服务不同，</a:t>
            </a:r>
            <a:r>
              <a:rPr lang="zh-CN" altLang="en-US" sz="1600" b="1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信用优良的企业可获得最高10日账期及100%月贷款额。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项目合作方案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3.7</a:t>
            </a:r>
            <a:r>
              <a:rPr 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返点方案（有返点版）（合作时以实际方案为准）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867093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66458" y="3296285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合作方</a:t>
            </a:r>
          </a:p>
        </p:txBody>
      </p:sp>
      <p:graphicFrame>
        <p:nvGraphicFramePr>
          <p:cNvPr id="7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21898"/>
              </p:ext>
            </p:extLst>
          </p:nvPr>
        </p:nvGraphicFramePr>
        <p:xfrm>
          <a:off x="1788160" y="2121535"/>
          <a:ext cx="8924290" cy="318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4125"/>
                <a:gridCol w="1723390"/>
                <a:gridCol w="1528445"/>
                <a:gridCol w="1515110"/>
                <a:gridCol w="116840"/>
                <a:gridCol w="1516380"/>
              </a:tblGrid>
              <a:tr h="3390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ko-KR" sz="12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服务项</a:t>
                      </a:r>
                      <a:r>
                        <a:rPr lang="zh-CN" altLang="ko-KR" sz="120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/信用分</a:t>
                      </a:r>
                      <a:endParaRPr lang="zh-CN" altLang="ko-KR" sz="12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0-100分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101-300分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301-700分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701+分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预存 1个月返点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3.70%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4.70%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87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预存 </a:t>
                      </a:r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</a:t>
                      </a: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个月返点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5.30%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5.70%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移动加油站返点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7.00%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56235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zh-CN" altLang="en-US" sz="1200" b="1" dirty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中石油/中石化加油站返点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zh-CN" sz="12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2.00%</a:t>
                      </a:r>
                      <a:endPara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speed"/>
          <p:cNvSpPr txBox="1">
            <a:spLocks noChangeArrowheads="1"/>
          </p:cNvSpPr>
          <p:nvPr/>
        </p:nvSpPr>
        <p:spPr bwMode="auto">
          <a:xfrm>
            <a:off x="745490" y="1578516"/>
            <a:ext cx="5400675" cy="34290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rgbClr val="2D6894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西航石化返点金额</a:t>
            </a:r>
            <a:r>
              <a:rPr lang="zh-CN" altLang="en-US" sz="2400" b="1" dirty="0" smtClean="0">
                <a:solidFill>
                  <a:srgbClr val="2D6894"/>
                </a:solidFill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2D6894"/>
              </a:solidFill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12060" y="5402580"/>
            <a:ext cx="7026910" cy="871724"/>
          </a:xfrm>
          <a:prstGeom prst="upArrowCallout">
            <a:avLst/>
          </a:prstGeom>
          <a:solidFill>
            <a:srgbClr val="EA8010"/>
          </a:solidFill>
          <a:ln>
            <a:noFill/>
          </a:ln>
        </p:spPr>
        <p:txBody>
          <a:bodyPr wrap="square" lIns="136525" tIns="136525" rIns="136525" bIns="136525" rtlCol="0">
            <a:spAutoFit/>
          </a:bodyPr>
          <a:lstStyle/>
          <a:p>
            <a:pPr algn="ctr"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返点方式包括：个人银行卡、企业银行账户、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企业西航石化账户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770</Words>
  <Application>Microsoft Macintosh PowerPoint</Application>
  <PresentationFormat>自定义</PresentationFormat>
  <Paragraphs>181</Paragraphs>
  <Slides>10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277</cp:revision>
  <dcterms:created xsi:type="dcterms:W3CDTF">2015-12-02T02:04:00Z</dcterms:created>
  <dcterms:modified xsi:type="dcterms:W3CDTF">2017-06-02T04:00:51Z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